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9" r:id="rId9"/>
    <p:sldId id="270" r:id="rId10"/>
    <p:sldId id="266" r:id="rId11"/>
    <p:sldId id="262" r:id="rId12"/>
    <p:sldId id="263" r:id="rId13"/>
    <p:sldId id="261" r:id="rId14"/>
    <p:sldId id="268" r:id="rId15"/>
    <p:sldId id="267" r:id="rId16"/>
    <p:sldId id="272" r:id="rId17"/>
    <p:sldId id="271" r:id="rId18"/>
    <p:sldId id="275" r:id="rId19"/>
    <p:sldId id="276" r:id="rId20"/>
    <p:sldId id="273" r:id="rId21"/>
    <p:sldId id="274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09A"/>
    <a:srgbClr val="21429E"/>
    <a:srgbClr val="727AB9"/>
    <a:srgbClr val="787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6" d="100"/>
          <a:sy n="56" d="100"/>
        </p:scale>
        <p:origin x="55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119" y="2347786"/>
            <a:ext cx="10643286" cy="2265403"/>
          </a:xfrm>
        </p:spPr>
        <p:txBody>
          <a:bodyPr anchor="ctr">
            <a:normAutofit/>
          </a:bodyPr>
          <a:lstStyle>
            <a:lvl1pPr algn="ctr">
              <a:defRPr lang="ru-RU" sz="4400" b="0" i="0" smtClean="0">
                <a:effectLst/>
                <a:latin typeface="+mn-lt"/>
              </a:defRPr>
            </a:lvl1pPr>
          </a:lstStyle>
          <a:p>
            <a:r>
              <a:rPr lang="ru-RU" b="0" i="0" dirty="0">
                <a:solidFill>
                  <a:srgbClr val="000000"/>
                </a:solidFill>
                <a:effectLst/>
                <a:latin typeface="Roboto"/>
              </a:rPr>
              <a:t>Как постучаться из приложения в </a:t>
            </a:r>
            <a:br>
              <a:rPr lang="en-US" b="0" i="0" dirty="0">
                <a:solidFill>
                  <a:srgbClr val="000000"/>
                </a:solidFill>
                <a:effectLst/>
                <a:latin typeface="Roboto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Roboto"/>
              </a:rPr>
              <a:t>C++ библиотеку и не потерять </a:t>
            </a:r>
            <a:br>
              <a:rPr lang="en-US" b="0" i="0" dirty="0">
                <a:solidFill>
                  <a:srgbClr val="000000"/>
                </a:solidFill>
                <a:effectLst/>
                <a:latin typeface="Roboto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Roboto"/>
              </a:rPr>
              <a:t>любовь к программированию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662616"/>
            <a:ext cx="9144000" cy="726991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Иванов Иван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-1" r="24796"/>
          <a:stretch/>
        </p:blipFill>
        <p:spPr>
          <a:xfrm>
            <a:off x="7628239" y="6466316"/>
            <a:ext cx="4572000" cy="3916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/>
          <a:srcRect l="-1" r="24796"/>
          <a:stretch/>
        </p:blipFill>
        <p:spPr>
          <a:xfrm>
            <a:off x="-6" y="6476256"/>
            <a:ext cx="4572000" cy="39168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4724400" y="6514282"/>
            <a:ext cx="278439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  <a:endParaRPr lang="ko-KR" altLang="en-US" sz="1400" dirty="0">
              <a:solidFill>
                <a:schemeClr val="bg1"/>
              </a:solidFill>
              <a:latin typeface="Samsung Sharp Sans Bold" pitchFamily="2" charset="0"/>
              <a:cs typeface="Samsung Sharp Sans Bold" pitchFamily="2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6476" y="-13511"/>
            <a:ext cx="12157914" cy="2142738"/>
            <a:chOff x="16476" y="-13511"/>
            <a:chExt cx="12157914" cy="2142738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6476" y="-13511"/>
              <a:ext cx="12157914" cy="2142738"/>
            </a:xfrm>
            <a:prstGeom prst="rect">
              <a:avLst/>
            </a:prstGeom>
          </p:spPr>
        </p:pic>
        <p:sp>
          <p:nvSpPr>
            <p:cNvPr id="4" name="Freeform 3"/>
            <p:cNvSpPr/>
            <p:nvPr userDrawn="1"/>
          </p:nvSpPr>
          <p:spPr>
            <a:xfrm>
              <a:off x="3253946" y="486032"/>
              <a:ext cx="5362832" cy="1639330"/>
            </a:xfrm>
            <a:custGeom>
              <a:avLst/>
              <a:gdLst>
                <a:gd name="connsiteX0" fmla="*/ 0 w 5362832"/>
                <a:gd name="connsiteY0" fmla="*/ 642552 h 1639330"/>
                <a:gd name="connsiteX1" fmla="*/ 1202724 w 5362832"/>
                <a:gd name="connsiteY1" fmla="*/ 0 h 1639330"/>
                <a:gd name="connsiteX2" fmla="*/ 4885038 w 5362832"/>
                <a:gd name="connsiteY2" fmla="*/ 214184 h 1639330"/>
                <a:gd name="connsiteX3" fmla="*/ 5362832 w 5362832"/>
                <a:gd name="connsiteY3" fmla="*/ 963827 h 1639330"/>
                <a:gd name="connsiteX4" fmla="*/ 5222789 w 5362832"/>
                <a:gd name="connsiteY4" fmla="*/ 1334530 h 1639330"/>
                <a:gd name="connsiteX5" fmla="*/ 1136822 w 5362832"/>
                <a:gd name="connsiteY5" fmla="*/ 1639330 h 1639330"/>
                <a:gd name="connsiteX6" fmla="*/ 0 w 5362832"/>
                <a:gd name="connsiteY6" fmla="*/ 642552 h 163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62832" h="1639330">
                  <a:moveTo>
                    <a:pt x="0" y="642552"/>
                  </a:moveTo>
                  <a:lnTo>
                    <a:pt x="1202724" y="0"/>
                  </a:lnTo>
                  <a:lnTo>
                    <a:pt x="4885038" y="214184"/>
                  </a:lnTo>
                  <a:lnTo>
                    <a:pt x="5362832" y="963827"/>
                  </a:lnTo>
                  <a:lnTo>
                    <a:pt x="5222789" y="1334530"/>
                  </a:lnTo>
                  <a:lnTo>
                    <a:pt x="1136822" y="1639330"/>
                  </a:lnTo>
                  <a:lnTo>
                    <a:pt x="0" y="6425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540" y="403656"/>
            <a:ext cx="3179805" cy="1117229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3334423" y="1542144"/>
            <a:ext cx="556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kern="1200" dirty="0">
                <a:solidFill>
                  <a:srgbClr val="727AB9"/>
                </a:solidFill>
                <a:latin typeface="Samsung Sharp Sans" pitchFamily="2" charset="-52"/>
                <a:ea typeface="Samsung Sharp Sans" pitchFamily="2" charset="-52"/>
                <a:cs typeface="Samsung Sharp Sans" pitchFamily="2" charset="-52"/>
              </a:rPr>
              <a:t>Samsung Android Bootcamp - 2020</a:t>
            </a:r>
            <a:endParaRPr lang="ru-RU" sz="2400" kern="1200" dirty="0">
              <a:solidFill>
                <a:srgbClr val="727AB9"/>
              </a:solidFill>
              <a:latin typeface="Samsung Sharp Sans" pitchFamily="2" charset="-52"/>
              <a:ea typeface="Samsung Sharp Sans" pitchFamily="2" charset="-52"/>
              <a:cs typeface="Samsung Sharp Sans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8165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-1" r="24796"/>
          <a:stretch/>
        </p:blipFill>
        <p:spPr>
          <a:xfrm>
            <a:off x="7323438" y="6466316"/>
            <a:ext cx="4572000" cy="391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751" y="365125"/>
            <a:ext cx="11557687" cy="104354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751" y="1499286"/>
            <a:ext cx="11557687" cy="4812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-1" r="24796"/>
          <a:stretch/>
        </p:blipFill>
        <p:spPr>
          <a:xfrm>
            <a:off x="5978614" y="-2295"/>
            <a:ext cx="4572000" cy="3588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990" y="-97022"/>
            <a:ext cx="1612568" cy="5665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37751" y="56282"/>
            <a:ext cx="3627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1200" dirty="0">
                <a:solidFill>
                  <a:srgbClr val="727AB9"/>
                </a:solidFill>
                <a:latin typeface="Samsung Sharp Sans" pitchFamily="2" charset="-52"/>
                <a:ea typeface="Samsung Sharp Sans" pitchFamily="2" charset="-52"/>
                <a:cs typeface="Samsung Sharp Sans" pitchFamily="2" charset="-52"/>
              </a:rPr>
              <a:t>Samsung Android Bootcamp 2020</a:t>
            </a:r>
            <a:endParaRPr lang="ru-RU" sz="1600" kern="1200" dirty="0">
              <a:solidFill>
                <a:srgbClr val="727AB9"/>
              </a:solidFill>
              <a:latin typeface="Samsung Sharp Sans" pitchFamily="2" charset="-52"/>
              <a:ea typeface="Samsung Sharp Sans" pitchFamily="2" charset="-52"/>
              <a:cs typeface="Samsung Sharp Sans" pitchFamily="2" charset="-52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l="-1" r="24796"/>
          <a:stretch/>
        </p:blipFill>
        <p:spPr>
          <a:xfrm>
            <a:off x="337751" y="6476256"/>
            <a:ext cx="4572000" cy="39168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36694" y="6466316"/>
            <a:ext cx="558744" cy="365125"/>
          </a:xfrm>
          <a:solidFill>
            <a:schemeClr val="bg1"/>
          </a:solidFill>
        </p:spPr>
        <p:txBody>
          <a:bodyPr/>
          <a:lstStyle>
            <a:lvl1pPr>
              <a:defRPr sz="1400"/>
            </a:lvl1pPr>
          </a:lstStyle>
          <a:p>
            <a:fld id="{E3D43A28-400A-4018-B0E4-53A3B9A6057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724400" y="6514282"/>
            <a:ext cx="278439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  <a:endParaRPr lang="ko-KR" altLang="en-US" sz="1400" dirty="0">
              <a:solidFill>
                <a:schemeClr val="bg1"/>
              </a:solidFill>
              <a:latin typeface="Samsung Sharp Sans Bold" pitchFamily="2" charset="0"/>
              <a:cs typeface="Samsung Sharp Sans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547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/>
          <a:srcRect l="-1" r="24796"/>
          <a:stretch/>
        </p:blipFill>
        <p:spPr>
          <a:xfrm>
            <a:off x="7323438" y="6466316"/>
            <a:ext cx="4572000" cy="391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751" y="365125"/>
            <a:ext cx="11557687" cy="10435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337751" y="1825625"/>
            <a:ext cx="5682049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6223690" y="1825625"/>
            <a:ext cx="5682049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36694" y="6466316"/>
            <a:ext cx="558744" cy="365125"/>
          </a:xfrm>
          <a:solidFill>
            <a:schemeClr val="bg1"/>
          </a:solidFill>
        </p:spPr>
        <p:txBody>
          <a:bodyPr/>
          <a:lstStyle>
            <a:lvl1pPr>
              <a:defRPr sz="1400"/>
            </a:lvl1pPr>
          </a:lstStyle>
          <a:p>
            <a:fld id="{E3D43A28-400A-4018-B0E4-53A3B9A6057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/>
          <a:srcRect l="-1" r="24796"/>
          <a:stretch/>
        </p:blipFill>
        <p:spPr>
          <a:xfrm>
            <a:off x="337751" y="6476256"/>
            <a:ext cx="4572000" cy="391684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4724400" y="6514282"/>
            <a:ext cx="278439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  <a:endParaRPr lang="ko-KR" altLang="en-US" sz="1400" dirty="0">
              <a:solidFill>
                <a:schemeClr val="bg1"/>
              </a:solidFill>
              <a:latin typeface="Samsung Sharp Sans Bold" pitchFamily="2" charset="0"/>
              <a:cs typeface="Samsung Sharp Sans Bold" pitchFamily="2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/>
          <a:srcRect l="-1" r="24796"/>
          <a:stretch/>
        </p:blipFill>
        <p:spPr>
          <a:xfrm>
            <a:off x="5978614" y="-2295"/>
            <a:ext cx="4572000" cy="3588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990" y="-97022"/>
            <a:ext cx="1612568" cy="566578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337751" y="56282"/>
            <a:ext cx="3627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1200" dirty="0">
                <a:solidFill>
                  <a:srgbClr val="727AB9"/>
                </a:solidFill>
                <a:latin typeface="Samsung Sharp Sans" pitchFamily="2" charset="-52"/>
                <a:ea typeface="Samsung Sharp Sans" pitchFamily="2" charset="-52"/>
                <a:cs typeface="Samsung Sharp Sans" pitchFamily="2" charset="-52"/>
              </a:rPr>
              <a:t>Samsung Android Bootcamp 2020</a:t>
            </a:r>
            <a:endParaRPr lang="ru-RU" sz="1600" kern="1200" dirty="0">
              <a:solidFill>
                <a:srgbClr val="727AB9"/>
              </a:solidFill>
              <a:latin typeface="Samsung Sharp Sans" pitchFamily="2" charset="-52"/>
              <a:ea typeface="Samsung Sharp Sans" pitchFamily="2" charset="-52"/>
              <a:cs typeface="Samsung Sharp Sans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72565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/>
          <a:srcRect l="-1" r="24796"/>
          <a:stretch/>
        </p:blipFill>
        <p:spPr>
          <a:xfrm>
            <a:off x="7323438" y="6466316"/>
            <a:ext cx="4572000" cy="391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751" y="365125"/>
            <a:ext cx="11557687" cy="10435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337751" y="2404887"/>
            <a:ext cx="5682049" cy="37720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6223690" y="2404887"/>
            <a:ext cx="5682049" cy="37720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13" name="Text Placeholder 2"/>
          <p:cNvSpPr>
            <a:spLocks noGrp="1"/>
          </p:cNvSpPr>
          <p:nvPr>
            <p:ph type="body" idx="13"/>
          </p:nvPr>
        </p:nvSpPr>
        <p:spPr>
          <a:xfrm>
            <a:off x="337751" y="1509619"/>
            <a:ext cx="568204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23690" y="1505846"/>
            <a:ext cx="569852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36694" y="6466316"/>
            <a:ext cx="558744" cy="365125"/>
          </a:xfrm>
          <a:solidFill>
            <a:schemeClr val="bg1"/>
          </a:solidFill>
        </p:spPr>
        <p:txBody>
          <a:bodyPr/>
          <a:lstStyle>
            <a:lvl1pPr>
              <a:defRPr sz="1400"/>
            </a:lvl1pPr>
          </a:lstStyle>
          <a:p>
            <a:fld id="{E3D43A28-400A-4018-B0E4-53A3B9A6057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/>
          <a:srcRect l="-1" r="24796"/>
          <a:stretch/>
        </p:blipFill>
        <p:spPr>
          <a:xfrm>
            <a:off x="5978614" y="-2295"/>
            <a:ext cx="4572000" cy="3588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990" y="-97022"/>
            <a:ext cx="1612568" cy="566578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337751" y="56282"/>
            <a:ext cx="3627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1200" dirty="0">
                <a:solidFill>
                  <a:srgbClr val="727AB9"/>
                </a:solidFill>
                <a:latin typeface="Samsung Sharp Sans" pitchFamily="2" charset="-52"/>
                <a:ea typeface="Samsung Sharp Sans" pitchFamily="2" charset="-52"/>
                <a:cs typeface="Samsung Sharp Sans" pitchFamily="2" charset="-52"/>
              </a:rPr>
              <a:t>Samsung Android Bootcamp 2020</a:t>
            </a:r>
            <a:endParaRPr lang="ru-RU" sz="1600" kern="1200" dirty="0">
              <a:solidFill>
                <a:srgbClr val="727AB9"/>
              </a:solidFill>
              <a:latin typeface="Samsung Sharp Sans" pitchFamily="2" charset="-52"/>
              <a:ea typeface="Samsung Sharp Sans" pitchFamily="2" charset="-52"/>
              <a:cs typeface="Samsung Sharp Sans" pitchFamily="2" charset="-52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/>
          <a:srcRect l="-1" r="24796"/>
          <a:stretch/>
        </p:blipFill>
        <p:spPr>
          <a:xfrm>
            <a:off x="337751" y="6476256"/>
            <a:ext cx="4572000" cy="391684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4724400" y="6514282"/>
            <a:ext cx="278439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  <a:endParaRPr lang="ko-KR" altLang="en-US" sz="1400" dirty="0">
              <a:solidFill>
                <a:schemeClr val="bg1"/>
              </a:solidFill>
              <a:latin typeface="Samsung Sharp Sans Bold" pitchFamily="2" charset="0"/>
              <a:cs typeface="Samsung Sharp Sans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54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/>
          <a:srcRect l="-1" r="24796"/>
          <a:stretch/>
        </p:blipFill>
        <p:spPr>
          <a:xfrm>
            <a:off x="7323438" y="6466316"/>
            <a:ext cx="4572000" cy="391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751" y="365125"/>
            <a:ext cx="11557687" cy="10435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3" name="TextBox 12"/>
          <p:cNvSpPr txBox="1"/>
          <p:nvPr userDrawn="1"/>
        </p:nvSpPr>
        <p:spPr>
          <a:xfrm>
            <a:off x="4734645" y="6510380"/>
            <a:ext cx="2763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27AB9"/>
                </a:solidFill>
                <a:latin typeface="Samsung Sharp Sans" pitchFamily="2" charset="-52"/>
                <a:ea typeface="Samsung Sharp Sans" pitchFamily="2" charset="-52"/>
                <a:cs typeface="Samsung Sharp Sans" pitchFamily="2" charset="-52"/>
              </a:rPr>
              <a:t>Samsung Android Bootcamp 2020</a:t>
            </a:r>
            <a:endParaRPr lang="ru-RU" sz="1200" dirty="0">
              <a:solidFill>
                <a:srgbClr val="727AB9"/>
              </a:solidFill>
              <a:latin typeface="Samsung Sharp Sans" pitchFamily="2" charset="-52"/>
              <a:ea typeface="Samsung Sharp Sans" pitchFamily="2" charset="-52"/>
              <a:cs typeface="Samsung Sharp Sans" pitchFamily="2" charset="-52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-1" r="24796"/>
          <a:stretch/>
        </p:blipFill>
        <p:spPr>
          <a:xfrm>
            <a:off x="0" y="6499186"/>
            <a:ext cx="4572000" cy="3588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-1" r="24796"/>
          <a:stretch/>
        </p:blipFill>
        <p:spPr>
          <a:xfrm>
            <a:off x="7619845" y="6499186"/>
            <a:ext cx="4572000" cy="358814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36694" y="6466316"/>
            <a:ext cx="558744" cy="365125"/>
          </a:xfrm>
          <a:solidFill>
            <a:schemeClr val="bg1"/>
          </a:solidFill>
        </p:spPr>
        <p:txBody>
          <a:bodyPr/>
          <a:lstStyle>
            <a:lvl1pPr>
              <a:defRPr sz="1400"/>
            </a:lvl1pPr>
          </a:lstStyle>
          <a:p>
            <a:fld id="{E3D43A28-400A-4018-B0E4-53A3B9A6057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-1" r="24796"/>
          <a:stretch/>
        </p:blipFill>
        <p:spPr>
          <a:xfrm>
            <a:off x="5978614" y="-2295"/>
            <a:ext cx="4572000" cy="3588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990" y="-97022"/>
            <a:ext cx="1612568" cy="566578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337751" y="56282"/>
            <a:ext cx="3627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kern="1200" dirty="0">
                <a:solidFill>
                  <a:srgbClr val="727AB9"/>
                </a:solidFill>
                <a:latin typeface="Samsung Sharp Sans" pitchFamily="2" charset="-52"/>
                <a:ea typeface="Samsung Sharp Sans" pitchFamily="2" charset="-52"/>
                <a:cs typeface="Samsung Sharp Sans" pitchFamily="2" charset="-52"/>
              </a:rPr>
              <a:t>Samsung Android Bootcamp 2020</a:t>
            </a:r>
            <a:endParaRPr lang="ru-RU" sz="1600" kern="1200" dirty="0">
              <a:solidFill>
                <a:srgbClr val="727AB9"/>
              </a:solidFill>
              <a:latin typeface="Samsung Sharp Sans" pitchFamily="2" charset="-52"/>
              <a:ea typeface="Samsung Sharp Sans" pitchFamily="2" charset="-52"/>
              <a:cs typeface="Samsung Sharp Sans" pitchFamily="2" charset="-52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/>
          <a:srcRect l="-1" r="24796"/>
          <a:stretch/>
        </p:blipFill>
        <p:spPr>
          <a:xfrm>
            <a:off x="337751" y="6476256"/>
            <a:ext cx="4572000" cy="391684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4724400" y="6514282"/>
            <a:ext cx="278439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  <a:endParaRPr lang="ko-KR" altLang="en-US" sz="1400" dirty="0">
              <a:solidFill>
                <a:schemeClr val="bg1"/>
              </a:solidFill>
              <a:latin typeface="Samsung Sharp Sans Bold" pitchFamily="2" charset="0"/>
              <a:cs typeface="Samsung Sharp Sans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53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43A28-400A-4018-B0E4-53A3B9A605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883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2595" y="2793800"/>
            <a:ext cx="10643286" cy="2265403"/>
          </a:xfrm>
        </p:spPr>
        <p:txBody>
          <a:bodyPr/>
          <a:lstStyle/>
          <a:p>
            <a:r>
              <a:rPr lang="ru-RU" dirty="0"/>
              <a:t>С</a:t>
            </a:r>
            <a:r>
              <a:rPr lang="en-US" dirty="0" err="1"/>
              <a:t>onstraintLayout</a:t>
            </a:r>
            <a:r>
              <a:rPr lang="en-US" dirty="0"/>
              <a:t>: </a:t>
            </a:r>
            <a:br>
              <a:rPr lang="ru-RU" dirty="0"/>
            </a:br>
            <a:r>
              <a:rPr lang="ru-RU" dirty="0"/>
              <a:t>верстка </a:t>
            </a:r>
            <a:r>
              <a:rPr lang="ru-RU" b="1" dirty="0"/>
              <a:t>без</a:t>
            </a:r>
            <a:r>
              <a:rPr lang="ru-RU" dirty="0"/>
              <a:t> ограничений!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Владимир Ильин </a:t>
            </a:r>
            <a:endParaRPr lang="en-US" dirty="0"/>
          </a:p>
          <a:p>
            <a:r>
              <a:rPr lang="ru-RU" dirty="0"/>
              <a:t>ТОЦ Москва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3038E-D962-4D43-A32A-C8389EC87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6" y="2347786"/>
            <a:ext cx="3582296" cy="822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002BC3-C312-4082-8FD9-DEA5B95FB694}"/>
              </a:ext>
            </a:extLst>
          </p:cNvPr>
          <p:cNvSpPr txBox="1"/>
          <p:nvPr/>
        </p:nvSpPr>
        <p:spPr>
          <a:xfrm>
            <a:off x="782595" y="3170031"/>
            <a:ext cx="2023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©Google Translator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4144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105C65-7281-48ED-A5DD-5A0F967A3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1" y="2674870"/>
            <a:ext cx="8630771" cy="3116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Фишки</a:t>
            </a:r>
            <a:r>
              <a:rPr lang="en-US" dirty="0"/>
              <a:t>: align – </a:t>
            </a:r>
            <a:r>
              <a:rPr lang="ru-RU" dirty="0"/>
              <a:t>выравнивание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59D974-DD3D-4963-9648-A3E2915FF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97196" y="1241670"/>
            <a:ext cx="3019425" cy="1600200"/>
          </a:xfrm>
          <a:prstGeom prst="rect">
            <a:avLst/>
          </a:prstGeom>
          <a:effectLst>
            <a:outerShdw blurRad="203200" dist="38100" dir="2700000" sx="104000" sy="104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0576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Фишки</a:t>
            </a:r>
            <a:r>
              <a:rPr lang="en-US" dirty="0"/>
              <a:t>: </a:t>
            </a:r>
            <a:r>
              <a:rPr lang="en-US" dirty="0" err="1"/>
              <a:t>gidelines</a:t>
            </a:r>
            <a:r>
              <a:rPr lang="en-US" dirty="0"/>
              <a:t> – </a:t>
            </a:r>
            <a:r>
              <a:rPr lang="ru-RU" dirty="0"/>
              <a:t>направляющие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CCFA8C-7D75-41EF-8EA0-907010DE5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0545" y="1389014"/>
            <a:ext cx="5792098" cy="2517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1A428-BA36-4480-92F8-BA72FEB72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520" y="4276613"/>
            <a:ext cx="2686050" cy="15621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6CEE0612-2B33-474E-9AC5-6CEBE8BC2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854" y="4044764"/>
            <a:ext cx="6863379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androidx.constraintlayout.widget.Guideline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:id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="@+id/guideline"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:layout_width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="wrap_content"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:layout_height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="wrap_content"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:orientation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="vertical"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:layout_constraintGuide_percent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="0.40"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852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Фишки</a:t>
            </a:r>
            <a:r>
              <a:rPr lang="en-US" dirty="0"/>
              <a:t>: barriers - </a:t>
            </a:r>
            <a:r>
              <a:rPr lang="ru-RU" dirty="0"/>
              <a:t>барьеры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AFA8D1-CE11-4214-A9EC-AE13685C6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429" y="1594629"/>
            <a:ext cx="3105150" cy="1619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4799E-3CC0-4663-9658-425F40DE1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843" y="1513666"/>
            <a:ext cx="5295900" cy="1781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110423-AC19-4D9F-9BCF-079A397EB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36" y="3644122"/>
            <a:ext cx="2837672" cy="230819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88C5915-DCC8-49E9-97ED-DB690C063E14}"/>
              </a:ext>
            </a:extLst>
          </p:cNvPr>
          <p:cNvSpPr/>
          <p:nvPr/>
        </p:nvSpPr>
        <p:spPr>
          <a:xfrm>
            <a:off x="837135" y="4932218"/>
            <a:ext cx="1665919" cy="83388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3915EE9-C5A5-479A-BCED-28830A9CD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985" y="3237773"/>
            <a:ext cx="7237879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androidx.constraintlayout.widget.Barrier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:id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="@+id/barrier"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:layout_width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="wrap_content"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:layout_height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="wrap_content"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:barrierDirection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="right"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:constraint_referenced_ids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="button,text"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C4CF902-CBFE-4DF0-BC59-EF053115A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985" y="5107644"/>
            <a:ext cx="7661072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TextView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:text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="Barrier text"</a:t>
            </a:r>
            <a:b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:layout_constraintStart_toEndOf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="@+id/barrier</a:t>
            </a:r>
            <a:r>
              <a:rPr lang="ru-RU" altLang="ru-RU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endParaRPr kumimoji="0" lang="en-US" altLang="ru-RU" sz="2000" b="1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…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100087-9CEE-4488-A7B6-C6729EC39F5D}"/>
              </a:ext>
            </a:extLst>
          </p:cNvPr>
          <p:cNvSpPr/>
          <p:nvPr/>
        </p:nvSpPr>
        <p:spPr>
          <a:xfrm>
            <a:off x="8895460" y="4543973"/>
            <a:ext cx="1905218" cy="949949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EE0ACF-67EB-4A4A-BAE8-85A109CC9D5F}"/>
              </a:ext>
            </a:extLst>
          </p:cNvPr>
          <p:cNvSpPr/>
          <p:nvPr/>
        </p:nvSpPr>
        <p:spPr>
          <a:xfrm>
            <a:off x="9558053" y="5535375"/>
            <a:ext cx="2220004" cy="833881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348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Фишки</a:t>
            </a:r>
            <a:r>
              <a:rPr lang="en-US" dirty="0"/>
              <a:t>: chains – </a:t>
            </a:r>
            <a:r>
              <a:rPr lang="ru-RU" dirty="0"/>
              <a:t>цепочки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1472C-E83A-43F0-9AAD-14F462B29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56" y="2154281"/>
            <a:ext cx="10710776" cy="338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17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Фишки</a:t>
            </a:r>
            <a:r>
              <a:rPr lang="en-US" dirty="0"/>
              <a:t>: groups - </a:t>
            </a:r>
            <a:r>
              <a:rPr lang="ru-RU" dirty="0"/>
              <a:t>группировка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CE67DC-7AFA-4023-B6C2-96AF6B2C3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228" y="1733550"/>
            <a:ext cx="3676650" cy="339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51C73-C437-4F53-8738-0BB4FA83C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082" y="1408670"/>
            <a:ext cx="3076575" cy="269557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986E31D-3498-4BE6-B7CB-E2CC3C299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1461" y="4339620"/>
            <a:ext cx="7590539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androidx.constraintlayout.widget.Group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:id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="@+id/groupITSchool"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:layout_width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="wrap_content"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:layout_height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="wrap_content"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:constraint_referenced_ids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="textViewA,textViewO,textViewJ" </a:t>
            </a:r>
            <a:endParaRPr kumimoji="0" lang="en-US" altLang="ru-RU" sz="1600" b="1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BB87CF-EC48-4142-B4AF-145911313A4C}"/>
              </a:ext>
            </a:extLst>
          </p:cNvPr>
          <p:cNvSpPr txBox="1"/>
          <p:nvPr/>
        </p:nvSpPr>
        <p:spPr>
          <a:xfrm>
            <a:off x="8681421" y="2038591"/>
            <a:ext cx="278133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5</a:t>
            </a:r>
            <a:r>
              <a:rPr lang="ru-RU" sz="4000" b="1" dirty="0"/>
              <a:t> </a:t>
            </a:r>
            <a:r>
              <a:rPr lang="ru-RU" sz="4000" dirty="0"/>
              <a:t>дочерних</a:t>
            </a:r>
            <a:br>
              <a:rPr lang="ru-RU" sz="4000" dirty="0"/>
            </a:br>
            <a:r>
              <a:rPr lang="ru-RU" sz="4000" dirty="0"/>
              <a:t>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3642197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34499A56-E5F9-44E0-8509-10AE2CE81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0677" y="3598504"/>
            <a:ext cx="4547965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TextView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="@style/clockDigit"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:text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="1"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:layout_constraintCircleAngle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="30"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TextView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="@style/clockDigit"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:text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="2"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:layout_constraintCircleAngle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="60"</a:t>
            </a:r>
            <a:b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5533D64-1CD2-4179-AB14-FD156CAA1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824" y="2850041"/>
            <a:ext cx="6942926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style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="clockDigit"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="android:layout_width"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&gt;wrap_content&lt;/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="android:layout_height"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&gt;wrap_content&lt;/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="android:textSize"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&gt;24sp&lt;/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="layout_constraintCircle"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&gt;@+id/textViewCentre&lt;/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kumimoji="0" lang="en-US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 "layout_constraintCircleRadius"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&gt;90dp&lt;/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9C6B4-C64C-4F8D-A23C-E2A1436F3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674" y="4216186"/>
            <a:ext cx="2146497" cy="23416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Фишки</a:t>
            </a:r>
            <a:r>
              <a:rPr lang="en-US" dirty="0"/>
              <a:t>:</a:t>
            </a:r>
            <a:r>
              <a:rPr lang="ru-RU" dirty="0"/>
              <a:t> немного сумасшествия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751" y="1499286"/>
            <a:ext cx="11557687" cy="4812613"/>
          </a:xfrm>
        </p:spPr>
        <p:txBody>
          <a:bodyPr>
            <a:normAutofit/>
          </a:bodyPr>
          <a:lstStyle/>
          <a:p>
            <a:r>
              <a:rPr lang="ru-RU" sz="4800" dirty="0"/>
              <a:t>И даже… по кругу!</a:t>
            </a:r>
            <a:endParaRPr lang="en-US" sz="4800" dirty="0"/>
          </a:p>
          <a:p>
            <a:pPr marL="0" indent="0">
              <a:buNone/>
            </a:pPr>
            <a:r>
              <a:rPr lang="ru-RU" sz="3200" dirty="0"/>
              <a:t>Стиль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27F70-4DC1-480F-969E-32E134CB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672" y="1136526"/>
            <a:ext cx="2669579" cy="276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59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5581" y="1543724"/>
            <a:ext cx="6610383" cy="3497021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/>
              <a:t>Верстаем</a:t>
            </a:r>
            <a:r>
              <a:rPr lang="en-US" sz="6000" dirty="0"/>
              <a:t> </a:t>
            </a:r>
            <a:r>
              <a:rPr lang="en-US" sz="6000" dirty="0" err="1"/>
              <a:t>по</a:t>
            </a:r>
            <a:r>
              <a:rPr lang="en-US" sz="6000" dirty="0"/>
              <a:t> ТЗ</a:t>
            </a:r>
            <a:br>
              <a:rPr lang="en-US" sz="6000" dirty="0"/>
            </a:br>
            <a:br>
              <a:rPr lang="en-US" sz="6000" dirty="0"/>
            </a:br>
            <a:r>
              <a:rPr lang="en-US" sz="4900" b="1" dirty="0" err="1"/>
              <a:t>Экран</a:t>
            </a:r>
            <a:r>
              <a:rPr lang="en-US" sz="4900" b="1" dirty="0"/>
              <a:t> </a:t>
            </a:r>
            <a:r>
              <a:rPr lang="ru-RU" sz="4900" b="1" dirty="0"/>
              <a:t>карточки пиццы </a:t>
            </a:r>
            <a:br>
              <a:rPr lang="ru-RU" sz="4900" dirty="0"/>
            </a:br>
            <a:r>
              <a:rPr lang="ru-RU" sz="4900" dirty="0"/>
              <a:t>для </a:t>
            </a:r>
            <a:r>
              <a:rPr lang="en-US" sz="4900" dirty="0" err="1"/>
              <a:t>приложения</a:t>
            </a:r>
            <a:r>
              <a:rPr lang="en-US" sz="4900" dirty="0"/>
              <a:t> </a:t>
            </a:r>
            <a:r>
              <a:rPr lang="en-US" sz="4900" dirty="0" err="1"/>
              <a:t>ConstraintPizza</a:t>
            </a:r>
            <a:r>
              <a:rPr lang="en-US" sz="4900" dirty="0"/>
              <a:t> </a:t>
            </a:r>
            <a:endParaRPr lang="en-US" sz="6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7744A9-B1DD-4F76-B3B2-02A51E6DF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8">
            <a:extLst>
              <a:ext uri="{FF2B5EF4-FFF2-40B4-BE49-F238E27FC236}">
                <a16:creationId xmlns:a16="http://schemas.microsoft.com/office/drawing/2014/main" id="{09F52C97-D8A0-4C58-9D04-B8733EE38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036" y="644333"/>
            <a:ext cx="3343935" cy="556933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icture containing person, indoor, person, table&#10;&#10;Description automatically generated">
            <a:extLst>
              <a:ext uri="{FF2B5EF4-FFF2-40B4-BE49-F238E27FC236}">
                <a16:creationId xmlns:a16="http://schemas.microsoft.com/office/drawing/2014/main" id="{7E8AD630-68D5-4D7D-A747-A4E87A71D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" r="-1" b="-1"/>
          <a:stretch/>
        </p:blipFill>
        <p:spPr>
          <a:xfrm>
            <a:off x="809243" y="809244"/>
            <a:ext cx="3017520" cy="52395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4624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Анимируем</a:t>
            </a:r>
          </a:p>
        </p:txBody>
      </p:sp>
      <p:pic>
        <p:nvPicPr>
          <p:cNvPr id="9" name="Content Placeholder 8" descr="A pizza sitting on top of a table&#10;&#10;Description automatically generated">
            <a:extLst>
              <a:ext uri="{FF2B5EF4-FFF2-40B4-BE49-F238E27FC236}">
                <a16:creationId xmlns:a16="http://schemas.microsoft.com/office/drawing/2014/main" id="{FB17A02E-073F-4EF6-9C64-57A6E4D9A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0" y="508000"/>
            <a:ext cx="3238500" cy="5816600"/>
          </a:xfrm>
        </p:spPr>
      </p:pic>
      <p:pic>
        <p:nvPicPr>
          <p:cNvPr id="11" name="Picture 10" descr="A picture containing person, indoor, person, table&#10;&#10;Description automatically generated">
            <a:extLst>
              <a:ext uri="{FF2B5EF4-FFF2-40B4-BE49-F238E27FC236}">
                <a16:creationId xmlns:a16="http://schemas.microsoft.com/office/drawing/2014/main" id="{82C7E8A3-6B8C-43A4-A97B-AB29DF3E57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08000"/>
            <a:ext cx="3238500" cy="58166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B397974-B399-47DF-B707-E4B782F2E5A1}"/>
              </a:ext>
            </a:extLst>
          </p:cNvPr>
          <p:cNvSpPr/>
          <p:nvPr/>
        </p:nvSpPr>
        <p:spPr>
          <a:xfrm>
            <a:off x="7820809" y="2678654"/>
            <a:ext cx="1215615" cy="1097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496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Анимируем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F89AD1E-49FD-40E2-8D7B-86E5CF215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935" y="618836"/>
            <a:ext cx="5240338" cy="1505528"/>
          </a:xfrm>
          <a:noFill/>
        </p:spPr>
        <p:txBody>
          <a:bodyPr vert="horz" lIns="91440" tIns="45720" rIns="91440" bIns="45720" rtlCol="0" anchor="b">
            <a:normAutofit fontScale="90000" lnSpcReduction="10000"/>
          </a:bodyPr>
          <a:lstStyle/>
          <a:p>
            <a:pPr marL="0" indent="0">
              <a:buNone/>
            </a:pPr>
            <a:r>
              <a:rPr lang="ru-RU" sz="6000" dirty="0"/>
              <a:t>И несколько строк кода</a:t>
            </a:r>
            <a:endParaRPr lang="en-US" sz="60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7BC71E9-18D0-4309-9A5E-B238FA278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9850" y="2353350"/>
            <a:ext cx="6811480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animate(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id){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cs.clone(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id);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TransitionManager.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beginDelayedTransition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cs.applyTo(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770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Анимируем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F89AD1E-49FD-40E2-8D7B-86E5CF215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935" y="618836"/>
            <a:ext cx="5240338" cy="1505528"/>
          </a:xfrm>
          <a:noFill/>
        </p:spPr>
        <p:txBody>
          <a:bodyPr vert="horz" lIns="91440" tIns="45720" rIns="91440" bIns="45720" rtlCol="0" anchor="b">
            <a:normAutofit fontScale="90000" lnSpcReduction="10000"/>
          </a:bodyPr>
          <a:lstStyle/>
          <a:p>
            <a:pPr marL="0" indent="0">
              <a:buNone/>
            </a:pPr>
            <a:r>
              <a:rPr lang="ru-RU" sz="6000" dirty="0"/>
              <a:t>Или чуть</a:t>
            </a:r>
            <a:br>
              <a:rPr lang="ru-RU" sz="6000" dirty="0"/>
            </a:br>
            <a:r>
              <a:rPr lang="ru-RU" sz="6000" dirty="0"/>
              <a:t>по-длиннее</a:t>
            </a:r>
            <a:endParaRPr lang="en-US" sz="60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4FFFC8F-9D74-4554-A80A-84E0517BE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4489" y="2261450"/>
            <a:ext cx="7083991" cy="32008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animate(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id){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ConstraintSet cs =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ConstraintSet();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Transition transition =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AutoTransition();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transition.setDuration(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transition.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setInterpolator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AnticipateOvershootInterpolator());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cs.clone(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id);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TransitionManager.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beginDelayedTransition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transition);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cs.applyTo(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221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мастеркласса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Зачем?</a:t>
            </a:r>
          </a:p>
          <a:p>
            <a:r>
              <a:rPr lang="ru-RU" sz="4800" dirty="0"/>
              <a:t>Разные фишки</a:t>
            </a:r>
          </a:p>
          <a:p>
            <a:r>
              <a:rPr lang="ru-RU" sz="4800" dirty="0"/>
              <a:t>Практика</a:t>
            </a:r>
          </a:p>
          <a:p>
            <a:pPr lvl="1"/>
            <a:r>
              <a:rPr lang="ru-RU" sz="4400" dirty="0"/>
              <a:t>Вкусная верстка</a:t>
            </a:r>
          </a:p>
          <a:p>
            <a:pPr lvl="1"/>
            <a:r>
              <a:rPr lang="ru-RU" sz="4400" dirty="0"/>
              <a:t>Вкусная анимация</a:t>
            </a:r>
          </a:p>
          <a:p>
            <a:r>
              <a:rPr lang="ru-RU" sz="4800" dirty="0"/>
              <a:t>Анимация без границ</a:t>
            </a:r>
          </a:p>
        </p:txBody>
      </p:sp>
      <p:pic>
        <p:nvPicPr>
          <p:cNvPr id="1026" name="Picture 2" descr="карта острова сокровищ: 17 тыс изображений найдено в Яндекс ...">
            <a:extLst>
              <a:ext uri="{FF2B5EF4-FFF2-40B4-BE49-F238E27FC236}">
                <a16:creationId xmlns:a16="http://schemas.microsoft.com/office/drawing/2014/main" id="{BBBB6A65-7AFC-479D-B78E-822017E7E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6225">
            <a:off x="5878574" y="1353653"/>
            <a:ext cx="5565133" cy="429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883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Неораниченная анимация!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err="1"/>
              <a:t>MotionLayout</a:t>
            </a:r>
            <a:r>
              <a:rPr lang="en-US" sz="4800" dirty="0"/>
              <a:t>, </a:t>
            </a:r>
            <a:r>
              <a:rPr lang="ru-RU" sz="4800" dirty="0"/>
              <a:t>подкласс </a:t>
            </a:r>
            <a:r>
              <a:rPr lang="en-US" sz="4800" dirty="0" err="1"/>
              <a:t>ConstraintLayout</a:t>
            </a:r>
            <a:r>
              <a:rPr lang="ru-RU" sz="4800" dirty="0"/>
              <a:t> Но…</a:t>
            </a:r>
          </a:p>
          <a:p>
            <a:endParaRPr lang="ru-RU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C46FF-F029-4B59-A610-EED3B0448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725" y="2829287"/>
            <a:ext cx="36385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6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0377" y="3429000"/>
            <a:ext cx="10643286" cy="2265403"/>
          </a:xfrm>
        </p:spPr>
        <p:txBody>
          <a:bodyPr>
            <a:normAutofit fontScale="90000"/>
          </a:bodyPr>
          <a:lstStyle/>
          <a:p>
            <a:r>
              <a:rPr lang="ru-RU" dirty="0"/>
              <a:t>С вами были </a:t>
            </a:r>
            <a:br>
              <a:rPr lang="en-US" dirty="0"/>
            </a:br>
            <a:br>
              <a:rPr lang="ru-RU" dirty="0"/>
            </a:br>
            <a:r>
              <a:rPr lang="ru-RU" dirty="0"/>
              <a:t>Владимир Ильин</a:t>
            </a:r>
            <a:br>
              <a:rPr lang="en-US" dirty="0"/>
            </a:br>
            <a:r>
              <a:rPr lang="ru-RU" dirty="0"/>
              <a:t>ТОЦ Москва</a:t>
            </a:r>
            <a:br>
              <a:rPr lang="ru-RU" dirty="0"/>
            </a:br>
            <a:r>
              <a:rPr lang="ru-RU" dirty="0"/>
              <a:t>и</a:t>
            </a:r>
            <a:br>
              <a:rPr lang="ru-RU" dirty="0"/>
            </a:br>
            <a:r>
              <a:rPr lang="en-US" dirty="0" err="1"/>
              <a:t>ConstraintLayout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631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Чего не хватало?</a:t>
            </a:r>
          </a:p>
        </p:txBody>
      </p:sp>
      <p:pic>
        <p:nvPicPr>
          <p:cNvPr id="2050" name="Picture 2" descr="Basics of Android layouts and views | by Mobile Development Group ...">
            <a:extLst>
              <a:ext uri="{FF2B5EF4-FFF2-40B4-BE49-F238E27FC236}">
                <a16:creationId xmlns:a16="http://schemas.microsoft.com/office/drawing/2014/main" id="{F5CCDBA2-896B-4671-871F-1C1BC9CC6A5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1" y="1408670"/>
            <a:ext cx="11557686" cy="474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637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Ну, например…</a:t>
            </a:r>
          </a:p>
        </p:txBody>
      </p:sp>
      <p:pic>
        <p:nvPicPr>
          <p:cNvPr id="3074" name="Picture 2" descr="Лучшее шахматное приложение для Android - Chess.com">
            <a:extLst>
              <a:ext uri="{FF2B5EF4-FFF2-40B4-BE49-F238E27FC236}">
                <a16:creationId xmlns:a16="http://schemas.microsoft.com/office/drawing/2014/main" id="{61DA7BFD-A2D4-43DD-BECF-BC0862AE75F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35" y="1034345"/>
            <a:ext cx="2690621" cy="478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enin Flag">
            <a:extLst>
              <a:ext uri="{FF2B5EF4-FFF2-40B4-BE49-F238E27FC236}">
                <a16:creationId xmlns:a16="http://schemas.microsoft.com/office/drawing/2014/main" id="{54F45F76-E39B-40D5-AE07-4ABB3D26152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/>
          <a:stretch/>
        </p:blipFill>
        <p:spPr bwMode="auto">
          <a:xfrm>
            <a:off x="1151067" y="1990166"/>
            <a:ext cx="5252614" cy="349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1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Визуальный редактор!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16C5B4-1EAC-4D99-86E6-441F0A0D4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9161" y="643466"/>
            <a:ext cx="625701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95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Фишки</a:t>
            </a:r>
            <a:r>
              <a:rPr lang="en-US" dirty="0"/>
              <a:t>: </a:t>
            </a:r>
            <a:r>
              <a:rPr lang="ru-RU" dirty="0"/>
              <a:t>с</a:t>
            </a:r>
            <a:r>
              <a:rPr lang="en-US" dirty="0" err="1"/>
              <a:t>onstrains</a:t>
            </a:r>
            <a:r>
              <a:rPr lang="en-US" dirty="0"/>
              <a:t> – </a:t>
            </a:r>
            <a:r>
              <a:rPr lang="ru-RU" dirty="0"/>
              <a:t>привязки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E0243D-992D-498C-9379-C4CC9CF96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271" y="4011269"/>
            <a:ext cx="52197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1CD959-4D7C-44A3-B03C-077DDA0A1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491" y="1408670"/>
            <a:ext cx="2946037" cy="3613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4628C2-E5FB-4ECA-B1BA-8684C2E1F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71" y="1679929"/>
            <a:ext cx="26479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51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Фишки</a:t>
            </a:r>
            <a:r>
              <a:rPr lang="en-US" dirty="0"/>
              <a:t>: constrains - </a:t>
            </a:r>
            <a:r>
              <a:rPr lang="ru-RU" dirty="0"/>
              <a:t>привязки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337DE-C360-43C4-B722-45B021BC0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2665969"/>
            <a:ext cx="10487025" cy="343852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6C1A1C-B348-4A78-8BA9-BE18E6E8D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59096" y="1066258"/>
            <a:ext cx="2514656" cy="2769116"/>
          </a:xfrm>
          <a:prstGeom prst="rect">
            <a:avLst/>
          </a:prstGeom>
          <a:effectLst>
            <a:outerShdw blurRad="203200" dist="38100" dir="2700000" sx="104000" sy="104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852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Фишки</a:t>
            </a:r>
            <a:r>
              <a:rPr lang="en-US" dirty="0"/>
              <a:t>: </a:t>
            </a:r>
            <a:r>
              <a:rPr lang="ru-RU" dirty="0"/>
              <a:t>размеры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523E0DE-EA64-4127-9FEB-0B9EDB061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4555" y="1533893"/>
            <a:ext cx="802957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match_parent</a:t>
            </a:r>
            <a:r>
              <a:rPr kumimoji="0" lang="ru-RU" altLang="ru-RU" sz="4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is </a:t>
            </a:r>
            <a:r>
              <a:rPr kumimoji="0" lang="en-US" altLang="ru-RU" sz="4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kumimoji="0" lang="ru-RU" altLang="ru-RU" sz="4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supported</a:t>
            </a:r>
            <a:endParaRPr lang="en-US" altLang="ru-RU" sz="4800" dirty="0">
              <a:solidFill>
                <a:srgbClr val="242729"/>
              </a:solidFill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4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0dp or </a:t>
            </a:r>
            <a:r>
              <a:rPr kumimoji="0" lang="en-US" altLang="ru-RU" sz="4800" b="0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match_constrains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9DC339-FAE4-4641-A6CF-7C3BF3CF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46" y="3521335"/>
            <a:ext cx="2819399" cy="2327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8732DF-6D6E-4684-88D9-6A7880157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538" y="3566718"/>
            <a:ext cx="3116020" cy="2236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C132BF-60D8-461C-AD08-62F56E918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210" y="3603958"/>
            <a:ext cx="28194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6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CFC5AC72-39F5-4B01-9F1E-6062B2618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9100" y="1501002"/>
            <a:ext cx="7656263" cy="43396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TextView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="@+id/textView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:layout_width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="200dp"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:layout_height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="200dp"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:layout_marginTop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="150dp"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:layout_marginEnd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="150dp"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:background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="@drawable/circle_red"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:gravity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="center"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:text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="Android"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:textColor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="@color/white"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:textSize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="40dp"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:layout_constraintBottom_toBottomOf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="@+id/textView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:layout_constraintEnd_toEndOf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="@+id/textView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:layout_constraintStart_toStartOf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="@+id/textView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:layout_constraintTop_toTopOf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="@+id/textView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Прием</a:t>
            </a:r>
            <a:r>
              <a:rPr lang="en-US" dirty="0"/>
              <a:t>: </a:t>
            </a:r>
            <a:r>
              <a:rPr lang="ru-RU" dirty="0"/>
              <a:t>перекрытия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EC370-C93E-4618-8827-F74D166B8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2215"/>
            <a:ext cx="4883162" cy="2370353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36D053F-D77D-48AC-A97C-ECD7B21C326F}"/>
              </a:ext>
            </a:extLst>
          </p:cNvPr>
          <p:cNvSpPr/>
          <p:nvPr/>
        </p:nvSpPr>
        <p:spPr>
          <a:xfrm rot="15910548">
            <a:off x="3180442" y="4468049"/>
            <a:ext cx="858490" cy="2272062"/>
          </a:xfrm>
          <a:prstGeom prst="downArrow">
            <a:avLst>
              <a:gd name="adj1" fmla="val 3348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A79FF-3B37-4B30-937F-4C03E7EFC608}"/>
              </a:ext>
            </a:extLst>
          </p:cNvPr>
          <p:cNvSpPr txBox="1"/>
          <p:nvPr/>
        </p:nvSpPr>
        <p:spPr>
          <a:xfrm rot="21280727">
            <a:off x="2442473" y="5404025"/>
            <a:ext cx="1810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С-</a:t>
            </a:r>
            <a:r>
              <a:rPr lang="en-US" sz="2000" dirty="0"/>
              <a:t>O</a:t>
            </a:r>
            <a:r>
              <a:rPr lang="ru-RU" sz="2000" dirty="0"/>
              <a:t>В-мещение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2A42BAB-0293-4348-A9C9-C1B58335E565}"/>
              </a:ext>
            </a:extLst>
          </p:cNvPr>
          <p:cNvSpPr/>
          <p:nvPr/>
        </p:nvSpPr>
        <p:spPr>
          <a:xfrm rot="3454696">
            <a:off x="9605361" y="1147576"/>
            <a:ext cx="858490" cy="2272062"/>
          </a:xfrm>
          <a:prstGeom prst="downArrow">
            <a:avLst>
              <a:gd name="adj1" fmla="val 3348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D0FF6B-00FE-49D2-B377-897F5758921E}"/>
              </a:ext>
            </a:extLst>
          </p:cNvPr>
          <p:cNvSpPr txBox="1"/>
          <p:nvPr/>
        </p:nvSpPr>
        <p:spPr>
          <a:xfrm rot="19541198">
            <a:off x="9362370" y="2077565"/>
            <a:ext cx="1344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Смещение</a:t>
            </a:r>
          </a:p>
        </p:txBody>
      </p:sp>
    </p:spTree>
    <p:extLst>
      <p:ext uri="{BB962C8B-B14F-4D97-AF65-F5344CB8AC3E}">
        <p14:creationId xmlns:p14="http://schemas.microsoft.com/office/powerpoint/2010/main" val="85392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170</Words>
  <Application>Microsoft Office PowerPoint</Application>
  <PresentationFormat>Widescreen</PresentationFormat>
  <Paragraphs>56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Roboto</vt:lpstr>
      <vt:lpstr>Samsung Sharp Sans</vt:lpstr>
      <vt:lpstr>Samsung Sharp Sans Bold</vt:lpstr>
      <vt:lpstr>Office Theme</vt:lpstr>
      <vt:lpstr>СonstraintLayout:  верстка без ограничений!</vt:lpstr>
      <vt:lpstr>План мастеркласса</vt:lpstr>
      <vt:lpstr>Чего не хватало?</vt:lpstr>
      <vt:lpstr>Ну, например…</vt:lpstr>
      <vt:lpstr>Визуальный редактор!</vt:lpstr>
      <vt:lpstr>Фишки: сonstrains – привязки</vt:lpstr>
      <vt:lpstr>Фишки: constrains - привязки</vt:lpstr>
      <vt:lpstr>Фишки: размеры</vt:lpstr>
      <vt:lpstr>Прием: перекрытия</vt:lpstr>
      <vt:lpstr>Фишки: align – выравнивание</vt:lpstr>
      <vt:lpstr>Фишки: gidelines – направляющие</vt:lpstr>
      <vt:lpstr>Фишки: barriers - барьеры</vt:lpstr>
      <vt:lpstr>Фишки: chains – цепочки</vt:lpstr>
      <vt:lpstr>Фишки: groups - группировка</vt:lpstr>
      <vt:lpstr>Фишки: немного сумасшествия </vt:lpstr>
      <vt:lpstr>Верстаем по ТЗ  Экран карточки пиццы  для приложения ConstraintPizza </vt:lpstr>
      <vt:lpstr>Анимируем</vt:lpstr>
      <vt:lpstr>Анимируем</vt:lpstr>
      <vt:lpstr>Анимируем</vt:lpstr>
      <vt:lpstr>Неораниченная анимация!</vt:lpstr>
      <vt:lpstr>С вами были   Владимир Ильин ТОЦ Москва и ConstraintLayout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СonstraintLayout:  верстка без ограничений!</dc:title>
  <dc:creator>Iljin Vladimir</dc:creator>
  <cp:lastModifiedBy>Iljin Vladimir</cp:lastModifiedBy>
  <cp:revision>4</cp:revision>
  <dcterms:created xsi:type="dcterms:W3CDTF">2020-07-17T05:39:28Z</dcterms:created>
  <dcterms:modified xsi:type="dcterms:W3CDTF">2020-07-17T06:29:54Z</dcterms:modified>
</cp:coreProperties>
</file>